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35"/>
  </p:notesMasterIdLst>
  <p:sldIdLst>
    <p:sldId id="256" r:id="rId2"/>
    <p:sldId id="257" r:id="rId3"/>
    <p:sldId id="258" r:id="rId4"/>
    <p:sldId id="300" r:id="rId5"/>
    <p:sldId id="259" r:id="rId6"/>
    <p:sldId id="283" r:id="rId7"/>
    <p:sldId id="285" r:id="rId8"/>
    <p:sldId id="303" r:id="rId9"/>
    <p:sldId id="284" r:id="rId10"/>
    <p:sldId id="302" r:id="rId11"/>
    <p:sldId id="304" r:id="rId12"/>
    <p:sldId id="294" r:id="rId13"/>
    <p:sldId id="280" r:id="rId14"/>
    <p:sldId id="308" r:id="rId15"/>
    <p:sldId id="286" r:id="rId16"/>
    <p:sldId id="287" r:id="rId17"/>
    <p:sldId id="292" r:id="rId18"/>
    <p:sldId id="298" r:id="rId19"/>
    <p:sldId id="293" r:id="rId20"/>
    <p:sldId id="295" r:id="rId21"/>
    <p:sldId id="301" r:id="rId22"/>
    <p:sldId id="289" r:id="rId23"/>
    <p:sldId id="290" r:id="rId24"/>
    <p:sldId id="291" r:id="rId25"/>
    <p:sldId id="299" r:id="rId26"/>
    <p:sldId id="309" r:id="rId27"/>
    <p:sldId id="305" r:id="rId28"/>
    <p:sldId id="312" r:id="rId29"/>
    <p:sldId id="306" r:id="rId30"/>
    <p:sldId id="277" r:id="rId31"/>
    <p:sldId id="310" r:id="rId32"/>
    <p:sldId id="311" r:id="rId33"/>
    <p:sldId id="313" r:id="rId34"/>
  </p:sldIdLst>
  <p:sldSz cx="9144000" cy="5143500" type="screen16x9"/>
  <p:notesSz cx="6858000" cy="9144000"/>
  <p:embeddedFontLs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Raleway" pitchFamily="2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3220" autoAdjust="0"/>
  </p:normalViewPr>
  <p:slideViewPr>
    <p:cSldViewPr snapToGrid="0">
      <p:cViewPr varScale="1">
        <p:scale>
          <a:sx n="136" d="100"/>
          <a:sy n="136" d="100"/>
        </p:scale>
        <p:origin x="894" y="120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7.fntdata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2.fntdata"/><Relationship Id="rId40" Type="http://schemas.openxmlformats.org/officeDocument/2006/relationships/font" Target="fonts/font5.fntdata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1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43" Type="http://schemas.openxmlformats.org/officeDocument/2006/relationships/font" Target="fonts/font8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3.fntdata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font" Target="fonts/font6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D62D26BC-096B-42F5-F0EE-6E00EE9991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9113314B-349F-07FE-8D37-B5A5B8D92B7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74793C45-1C7A-BF85-A25E-6C2AA06A16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950129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9561551F-FF52-ADE3-35DB-27987C2B10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E62CA392-AD99-E890-3DEB-56D98F626E2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9B04D90-D67E-5830-717F-F21AF632DBA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389008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F301171-3028-ED36-605F-B9A8BE35BB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C4D61251-47BF-7327-971B-26A72CE018A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77635C49-955A-7EDA-9AA6-24472362CDC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0779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8671F596-F0D7-38CE-BED4-8079BAF0A26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64889C0B-CCD9-9199-79E7-93CC76BAB7F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E69F092-6879-5B68-BC14-6B1699C24C6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2717323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49940752-FE2B-9358-CB55-13A12BE991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FCC8F8F8-C236-40F9-877A-9942D46D264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9B3848AC-E45F-237C-B10C-D066103A91B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759915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B4F3E17-8DCF-B041-4DD9-D00B1E08C97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DAD5D8A5-73DF-AD45-33D3-A9133CC53CA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B2116DE-CB1B-A8A1-E2FA-515F392DC72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763503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5054C52-D410-7087-2CD1-753FBE5C026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4CB5823-A60B-625B-02B7-E622458038E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B76EE3A-C535-D753-4D3D-E2EAC9B5257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60296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21B6CE8-D50B-A2E8-624E-1873A0EE83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D874FAD-DB83-6E0E-DF5D-FAE5B7D19F6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817316BB-8B1D-2159-2644-AACE572D570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5918203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A62DA869-38D7-590E-13F8-F2560B5FDA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58584864-C7C4-5101-753D-DF4D223D9C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D31750D9-9E29-D274-24FD-7DA8AB9ABFF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486431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C249FA8C-3704-2C2D-C6EE-834233A0754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3B79F5E9-9DCC-70A9-E95F-D6D4439584F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17788B55-F879-F301-EF41-5270EC08EE9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1746313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g851b290239_0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1" name="Google Shape;91;g851b290239_0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5F95D4A9-34DA-5CBB-B2AD-DA1C0F9394E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53283CBA-CCE9-8B5B-48CD-25BF8EEFDC0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726EE0AE-E8D3-2395-2F82-7BD2B13707A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5988636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4B16E69-AC81-B01D-0E60-ED9BCCC8E55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7287E5FE-223A-6441-05F8-52E2952B664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81836AFF-ED8C-5581-0851-096DFACBEE5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9112925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EAE23237-195D-2CF2-9D85-72B1D3A312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1CCA0081-BFB1-7BAB-3A02-B02163F9A20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21DF6325-1814-D852-2952-BC9B3923CDD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63174003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830677EE-3EC6-0AF3-1C1C-2A8574EAEF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D6F424A5-B047-B473-EE7A-9834203AE7B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6D04685B-298F-9175-FBD1-BE5950BF5D8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9421838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7EBACF95-7A31-ABDF-10D4-246E40E1A8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17290589-C987-171F-F5B0-4B9DDEDCD08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24426C2D-E9B4-FA44-0C07-3189AA0091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4907501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2DA40576-C4EA-E1EF-5B9C-49BC770658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7D727B8C-9D19-A461-D6CC-275B42B7E7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72E8A3E1-BDDC-7EF4-A58C-4A62D54E34D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4052633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341FC6C4-2082-67D2-86FA-B19A80AA0E4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5329199D-C9D9-5427-8956-D2EA85AB47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41FA9B92-2852-7A0A-BE4B-A0AA0955C6E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9238909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9">
          <a:extLst>
            <a:ext uri="{FF2B5EF4-FFF2-40B4-BE49-F238E27FC236}">
              <a16:creationId xmlns:a16="http://schemas.microsoft.com/office/drawing/2014/main" id="{8DF747E9-B892-F1DB-2F9C-A8B0485AB8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851b290239_0_373:notes">
            <a:extLst>
              <a:ext uri="{FF2B5EF4-FFF2-40B4-BE49-F238E27FC236}">
                <a16:creationId xmlns:a16="http://schemas.microsoft.com/office/drawing/2014/main" id="{90A64711-D4BF-160A-DF98-1CD21F5DBD9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851b290239_0_373:notes">
            <a:extLst>
              <a:ext uri="{FF2B5EF4-FFF2-40B4-BE49-F238E27FC236}">
                <a16:creationId xmlns:a16="http://schemas.microsoft.com/office/drawing/2014/main" id="{AA409F8A-9B11-E9C4-A963-E193377A841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6269403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851b290239_0_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851b290239_0_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>
          <a:extLst>
            <a:ext uri="{FF2B5EF4-FFF2-40B4-BE49-F238E27FC236}">
              <a16:creationId xmlns:a16="http://schemas.microsoft.com/office/drawing/2014/main" id="{287DA47E-3E4E-1991-CD40-8152F355D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>
            <a:extLst>
              <a:ext uri="{FF2B5EF4-FFF2-40B4-BE49-F238E27FC236}">
                <a16:creationId xmlns:a16="http://schemas.microsoft.com/office/drawing/2014/main" id="{A5B8BAD3-BC58-F835-EE86-912D0D3F24C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>
            <a:extLst>
              <a:ext uri="{FF2B5EF4-FFF2-40B4-BE49-F238E27FC236}">
                <a16:creationId xmlns:a16="http://schemas.microsoft.com/office/drawing/2014/main" id="{A5DF0FA4-8485-D633-B84C-485C99C0DEA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986847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7585CF17-E18F-CC6C-F56F-CF17E42181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F6CAB278-5858-33DA-FC02-CC95FCB1E1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6CB9E891-DEFF-3A59-1AD5-1ACD289DFF0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1497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3FBF85B6-9FDB-1FF5-2A08-705232012A8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830C547E-20A2-E46D-D22C-0C6F1327D81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587CCC53-B279-2CFE-C7E6-75B4560AB6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6138132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A846D3A-8F62-4603-0F22-D43CECA69D5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2241196C-801A-95A0-9B20-85721457C88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9F101353-E40E-F84A-1521-33E85E3C923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7025412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>
          <a:extLst>
            <a:ext uri="{FF2B5EF4-FFF2-40B4-BE49-F238E27FC236}">
              <a16:creationId xmlns:a16="http://schemas.microsoft.com/office/drawing/2014/main" id="{22A962BD-F4D4-754A-749F-1CD447647A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851b290239_0_292:notes">
            <a:extLst>
              <a:ext uri="{FF2B5EF4-FFF2-40B4-BE49-F238E27FC236}">
                <a16:creationId xmlns:a16="http://schemas.microsoft.com/office/drawing/2014/main" id="{9A887D05-171C-2F81-944A-E628D1B994E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851b290239_0_292:notes">
            <a:extLst>
              <a:ext uri="{FF2B5EF4-FFF2-40B4-BE49-F238E27FC236}">
                <a16:creationId xmlns:a16="http://schemas.microsoft.com/office/drawing/2014/main" id="{4AB0C90C-F524-7549-B58D-A03E3BFFE2D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5212589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lt2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" name="Google Shape;14;p2"/>
          <p:cNvSpPr txBox="1">
            <a:spLocks noGrp="1"/>
          </p:cNvSpPr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ubTitle" idx="1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7" name="Google Shape;77;p11"/>
          <p:cNvSpPr txBox="1">
            <a:spLocks noGrp="1"/>
          </p:cNvSpPr>
          <p:nvPr>
            <p:ph type="title" hasCustomPrompt="1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body" idx="1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8" name="Google Shape;28;p4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body" idx="1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body" idx="2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5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" name="Google Shape;45;p6"/>
          <p:cNvSpPr txBox="1">
            <a:spLocks noGrp="1"/>
          </p:cNvSpPr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6" name="Google Shape;46;p6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2" name="Google Shape;52;p7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body" idx="1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4" name="Google Shape;54;p7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9" name="Google Shape;59;p8"/>
          <p:cNvSpPr txBox="1">
            <a:spLocks noGrp="1"/>
          </p:cNvSpPr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60" name="Google Shape;60;p8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" name="Google Shape;66;p9"/>
          <p:cNvSpPr txBox="1">
            <a:spLocks noGrp="1"/>
          </p:cNvSpPr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67" name="Google Shape;67;p9"/>
          <p:cNvSpPr txBox="1">
            <a:spLocks noGrp="1"/>
          </p:cNvSpPr>
          <p:nvPr>
            <p:ph type="subTitle" idx="1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68" name="Google Shape;68;p9"/>
          <p:cNvSpPr txBox="1">
            <a:spLocks noGrp="1"/>
          </p:cNvSpPr>
          <p:nvPr>
            <p:ph type="body" idx="2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9" name="Google Shape;69;p9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>
            <a:spLocks noGrp="1"/>
          </p:cNvSpPr>
          <p:nvPr>
            <p:ph type="body" idx="1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72" name="Google Shape;72;p10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treamline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sz="2800" b="1"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>
            <a:spLocks noGrp="1"/>
          </p:cNvSpPr>
          <p:nvPr>
            <p:ph type="ctrTitle"/>
          </p:nvPr>
        </p:nvSpPr>
        <p:spPr>
          <a:xfrm>
            <a:off x="727950" y="456541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Final Capstone</a:t>
            </a:r>
            <a:endParaRPr dirty="0"/>
          </a:p>
        </p:txBody>
      </p:sp>
      <p:sp>
        <p:nvSpPr>
          <p:cNvPr id="87" name="Google Shape;87;p13"/>
          <p:cNvSpPr txBox="1">
            <a:spLocks noGrp="1"/>
          </p:cNvSpPr>
          <p:nvPr>
            <p:ph type="subTitle" idx="1"/>
          </p:nvPr>
        </p:nvSpPr>
        <p:spPr>
          <a:xfrm>
            <a:off x="727950" y="1379920"/>
            <a:ext cx="7688100" cy="2353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Natural Language Processing (NLP) Recommender System for Travel Recommendations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                                                                           Matthew Kehoe, February 2024</a:t>
            </a:r>
          </a:p>
          <a:p>
            <a:pPr marL="5486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7" name="Picture 6" descr="A logo with an owl head&#10;&#10;Description automatically generated">
            <a:extLst>
              <a:ext uri="{FF2B5EF4-FFF2-40B4-BE49-F238E27FC236}">
                <a16:creationId xmlns:a16="http://schemas.microsoft.com/office/drawing/2014/main" id="{077F4C08-188F-BBAF-B0EF-53E2D9E0FC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4923" y="2209800"/>
            <a:ext cx="3524481" cy="235338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8B26248-B1DE-A8A4-BCEE-E13C9C0F59A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FA7B336-5919-E8A5-4CF7-555D3180B9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904" y="606216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Most Frequent Words</a:t>
            </a:r>
            <a:endParaRPr dirty="0"/>
          </a:p>
        </p:txBody>
      </p:sp>
      <p:pic>
        <p:nvPicPr>
          <p:cNvPr id="5" name="Picture 4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D1EAE1EF-4302-47A5-BCF3-25D73BB6C5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38783" y="1253587"/>
            <a:ext cx="6516399" cy="37236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45653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C54760EC-A696-1751-7781-36DDEB0FBDA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0F624B5E-A5B6-07E1-B932-64DDDDA0656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589405" y="1606468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2 – Data Analysis and </a:t>
            </a:r>
            <a:r>
              <a:rPr lang="en-GB" dirty="0" err="1"/>
              <a:t>Modeling</a:t>
            </a:r>
            <a:endParaRPr dirty="0"/>
          </a:p>
        </p:txBody>
      </p:sp>
      <p:sp>
        <p:nvSpPr>
          <p:cNvPr id="87" name="Google Shape;87;p13">
            <a:extLst>
              <a:ext uri="{FF2B5EF4-FFF2-40B4-BE49-F238E27FC236}">
                <a16:creationId xmlns:a16="http://schemas.microsoft.com/office/drawing/2014/main" id="{8E47B519-8426-C725-1C0F-CA3D1D27A47C}"/>
              </a:ext>
            </a:extLst>
          </p:cNvPr>
          <p:cNvSpPr txBox="1">
            <a:spLocks noGrp="1"/>
          </p:cNvSpPr>
          <p:nvPr>
            <p:ph type="subTitle" idx="1"/>
          </p:nvPr>
        </p:nvSpPr>
        <p:spPr>
          <a:xfrm>
            <a:off x="727950" y="1379920"/>
            <a:ext cx="7688100" cy="23533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GB" dirty="0"/>
          </a:p>
          <a:p>
            <a:pPr marL="548640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088441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445328-DFE6-00E3-FEE0-FC4486B172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32" y="618995"/>
            <a:ext cx="7688700" cy="535200"/>
          </a:xfrm>
        </p:spPr>
        <p:txBody>
          <a:bodyPr/>
          <a:lstStyle/>
          <a:p>
            <a:r>
              <a:rPr lang="en-US" dirty="0"/>
              <a:t>Data Cleaning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466CAD-EDC8-AF01-9EA1-FE8A5564023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74032" y="1787930"/>
            <a:ext cx="7688700" cy="2261100"/>
          </a:xfrm>
        </p:spPr>
        <p:txBody>
          <a:bodyPr/>
          <a:lstStyle/>
          <a:p>
            <a:r>
              <a:rPr lang="en-US" sz="1400" b="1" dirty="0"/>
              <a:t>Used Natural Language Toolkit (NLTK) for tokenization</a:t>
            </a:r>
          </a:p>
          <a:p>
            <a:r>
              <a:rPr lang="en-US" sz="1400" b="1" dirty="0"/>
              <a:t>Removed stop words to focus on the more meaningful and informative words in text</a:t>
            </a:r>
          </a:p>
          <a:p>
            <a:r>
              <a:rPr lang="en-US" sz="1400" b="1" dirty="0"/>
              <a:t>Lemmatization (reduced infected words to their root word)</a:t>
            </a:r>
          </a:p>
          <a:p>
            <a:r>
              <a:rPr lang="en-US" sz="1400" b="1" dirty="0"/>
              <a:t>Removed capitalization</a:t>
            </a:r>
          </a:p>
          <a:p>
            <a:r>
              <a:rPr lang="en-US" sz="1400" b="1" dirty="0"/>
              <a:t>Removed punctuation</a:t>
            </a:r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1272654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DBF1712A-DC92-1912-1362-CB9FAA2075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7F64335F-865F-7A79-AEC4-9671FC8C637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Setup: Features and Target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D54E0CB9-BE14-EA6E-DF20-4CBBB7221DA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Feature Variables: Attraction text scraped from Trip Advisor (53,164 values)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Target Variables: 30 unique locations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This is a multiclass classification problem as the target variable has three or more classes</a:t>
            </a:r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116113458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993F8B5-B594-94A7-C80B-1C3D44C39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F18C1BDC-29A3-3389-6081-D08195DFCEE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Setup: Train and Test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3541A21F-E1C2-574B-8AE8-B84989DD10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I performed a 75/25 split on the 53,164 values corresponding to attraction text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Train had 39,873 values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sz="1400" b="1" dirty="0"/>
              <a:t>•  Test had 13,291 values</a:t>
            </a:r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indent="0">
              <a:spcBef>
                <a:spcPts val="1600"/>
              </a:spcBef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31830265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773B8B27-79E3-67E0-4F59-EC3EE6E3409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0AF62EB6-0C98-5CCB-6CB2-6399ED22A7F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Establishing a Baseline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861DCBF8-6C61-C649-2675-D151E016D74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As an initial test, I used the Naïve Bayes estimator as a baseline for text classification.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This gave me a training accuracy of </a:t>
            </a:r>
            <a:r>
              <a:rPr lang="en-US" sz="1400" b="1" dirty="0">
                <a:solidFill>
                  <a:srgbClr val="00B0F0"/>
                </a:solidFill>
              </a:rPr>
              <a:t>77.9%</a:t>
            </a:r>
            <a:r>
              <a:rPr lang="en-US" sz="1400" b="1" dirty="0"/>
              <a:t> and a test accuracy of </a:t>
            </a:r>
            <a:r>
              <a:rPr lang="en-US" sz="1400" b="1" dirty="0">
                <a:solidFill>
                  <a:srgbClr val="00B0F0"/>
                </a:solidFill>
              </a:rPr>
              <a:t>48.0%</a:t>
            </a:r>
            <a:r>
              <a:rPr lang="en-US" sz="1400" b="1" dirty="0"/>
              <a:t>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Concerned that my model was overfitting, I switched to the Complement Bayes Estimator and implemented:</a:t>
            </a:r>
          </a:p>
          <a:p>
            <a:pPr marL="2114550" lvl="4" indent="-285750"/>
            <a:r>
              <a:rPr lang="en-US" sz="1400" b="1" dirty="0"/>
              <a:t>TD-IDF Vectorization </a:t>
            </a:r>
          </a:p>
          <a:p>
            <a:pPr marL="2114550" lvl="4" indent="-285750"/>
            <a:r>
              <a:rPr lang="en-US" sz="1400" b="1" dirty="0"/>
              <a:t>Count Vectorization </a:t>
            </a:r>
          </a:p>
          <a:p>
            <a:pPr marL="2114550" lvl="4" indent="-285750"/>
            <a:r>
              <a:rPr lang="en-US" sz="1400" b="1" dirty="0"/>
              <a:t>Unigrams and Bigrams	</a:t>
            </a:r>
            <a:r>
              <a:rPr lang="en-US" sz="1200" b="1" dirty="0"/>
              <a:t>	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519600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AD5CB9E3-3347-C9C9-B660-1B41D2880A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E3EEEE6-3885-9066-2E30-16371896579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Comparison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1DA09EEC-52F7-51BE-0766-44DCDC92030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200" b="1" dirty="0"/>
              <a:t>	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E66464F-E4E3-8702-A399-FCAE0B976E0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05304" y="1408717"/>
            <a:ext cx="2686425" cy="319132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B06D878-D69A-2CE0-E339-3F9677BCC3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8199" y="1403191"/>
            <a:ext cx="4039164" cy="32103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533317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7A50971-AD95-9B88-BC11-E61B4BCBB8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AACDD03-D87D-2F0E-5BAE-7F68C0328C2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Selection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5B0104D6-0299-BB9E-180D-58982E24C83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I then examined classical machine learning techniques. Given that I am estimating the likelihood of more than two target variables, I will use </a:t>
            </a:r>
            <a:r>
              <a:rPr lang="en-US" sz="1400" b="1" dirty="0">
                <a:solidFill>
                  <a:srgbClr val="00B0F0"/>
                </a:solidFill>
              </a:rPr>
              <a:t>classification</a:t>
            </a:r>
            <a:r>
              <a:rPr lang="en-US" sz="1400" b="1" dirty="0"/>
              <a:t> methods.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K-Nearest Neighbors</a:t>
            </a:r>
            <a:r>
              <a:rPr lang="en-US" b="1" dirty="0"/>
              <a:t> is my first choice.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This is a classification problem, so I will also try </a:t>
            </a:r>
            <a:r>
              <a:rPr lang="en-US" b="1" dirty="0">
                <a:solidFill>
                  <a:srgbClr val="00B050"/>
                </a:solidFill>
              </a:rPr>
              <a:t>Logistic Regression</a:t>
            </a:r>
            <a:r>
              <a:rPr lang="en-US" b="1" dirty="0"/>
              <a:t>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>
                <a:solidFill>
                  <a:srgbClr val="00B050"/>
                </a:solidFill>
              </a:rPr>
              <a:t>Support Vector Machine</a:t>
            </a:r>
            <a:r>
              <a:rPr lang="en-US" b="1" dirty="0"/>
              <a:t> is also a good choice.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I will also implement a </a:t>
            </a:r>
            <a:r>
              <a:rPr lang="en-US" b="1" dirty="0">
                <a:solidFill>
                  <a:srgbClr val="00B050"/>
                </a:solidFill>
              </a:rPr>
              <a:t>Decision Tree classifier</a:t>
            </a:r>
            <a:r>
              <a:rPr lang="en-US" b="1" dirty="0"/>
              <a:t>.</a:t>
            </a:r>
          </a:p>
          <a:p>
            <a:pPr marL="342900" lvl="0" indent="-342900" algn="l" rtl="0">
              <a:spcBef>
                <a:spcPts val="1600"/>
              </a:spcBef>
              <a:spcAft>
                <a:spcPts val="0"/>
              </a:spcAft>
              <a:buFont typeface="+mj-lt"/>
              <a:buAutoNum type="arabicPeriod"/>
            </a:pPr>
            <a:r>
              <a:rPr lang="en-US" b="1" dirty="0"/>
              <a:t>I will also try a variety of </a:t>
            </a:r>
            <a:r>
              <a:rPr lang="en-US" b="1" dirty="0">
                <a:solidFill>
                  <a:srgbClr val="00B050"/>
                </a:solidFill>
              </a:rPr>
              <a:t>ensemble methods</a:t>
            </a:r>
            <a:r>
              <a:rPr lang="en-US" b="1" dirty="0"/>
              <a:t>: Bagging Decision Tree, Boosting Decision Tree, Random Forest and Voting Classifier.</a:t>
            </a:r>
          </a:p>
        </p:txBody>
      </p:sp>
    </p:spTree>
    <p:extLst>
      <p:ext uri="{BB962C8B-B14F-4D97-AF65-F5344CB8AC3E}">
        <p14:creationId xmlns:p14="http://schemas.microsoft.com/office/powerpoint/2010/main" val="231144959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08E1BDEF-B986-61F9-39FB-430B3A05953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5188D404-CDBF-8323-99EF-035AF0A60BB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Results</a:t>
            </a:r>
            <a:endParaRPr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9259DF2-32EB-8D19-DAAC-A1A97A2AB7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8938" y="1462760"/>
            <a:ext cx="6830378" cy="2772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32632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5C72DA5D-F227-FF91-A009-A6DC8F3A1F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52772C0E-C8FA-C25B-CE37-2AB1D0B90B2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Performance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3DBC1458-27F8-CA97-840E-A5FC53E6F54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Best</a:t>
            </a:r>
            <a:r>
              <a:rPr lang="en-US" sz="1400" b="1" spc="-6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performers,</a:t>
            </a:r>
            <a:r>
              <a:rPr lang="en-US" sz="1400" b="1" spc="-6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spc="-1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ranked:</a:t>
            </a:r>
          </a:p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2323465" algn="l"/>
              </a:tabLst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Support vector Machine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40"/>
              </a:spcBef>
              <a:buAutoNum type="arabicPeriod"/>
              <a:tabLst>
                <a:tab pos="2323465" algn="l"/>
              </a:tabLst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Voting Classifier (Ensemble)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Logistic Regression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Bagging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Tree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Boosting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Forest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endParaRPr lang="en-US" sz="12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4030509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14"/>
          <p:cNvSpPr txBox="1">
            <a:spLocks noGrp="1"/>
          </p:cNvSpPr>
          <p:nvPr>
            <p:ph type="title"/>
          </p:nvPr>
        </p:nvSpPr>
        <p:spPr>
          <a:xfrm>
            <a:off x="444900" y="62919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</a:t>
            </a:r>
            <a:endParaRPr dirty="0"/>
          </a:p>
        </p:txBody>
      </p:sp>
      <p:sp>
        <p:nvSpPr>
          <p:cNvPr id="94" name="Google Shape;94;p14"/>
          <p:cNvSpPr txBox="1">
            <a:spLocks noGrp="1"/>
          </p:cNvSpPr>
          <p:nvPr>
            <p:ph type="body" idx="1"/>
          </p:nvPr>
        </p:nvSpPr>
        <p:spPr>
          <a:xfrm>
            <a:off x="-61323" y="1359545"/>
            <a:ext cx="8257800" cy="253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The travel industry was heavily disrupted by the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COVID-19 pandemic.</a:t>
            </a:r>
            <a:endParaRPr sz="1400" b="1" dirty="0"/>
          </a:p>
          <a:p>
            <a:pPr marL="457200" lvl="0" indent="-31750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With the development of vaccines, a lot of people </a:t>
            </a: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started to travel again.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In 2023, travel and tourism rebounded back to 2019 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 levels.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-US" sz="1400" b="1" dirty="0"/>
              <a:t>I want to create a travel app that sparks interest and</a:t>
            </a:r>
          </a:p>
          <a:p>
            <a:pPr marL="1397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 sz="1400" b="1" dirty="0"/>
              <a:t>       enthusiasm for exploring new destinations</a:t>
            </a:r>
          </a:p>
          <a:p>
            <a:pPr marL="13970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endParaRPr sz="1400" b="1" dirty="0"/>
          </a:p>
        </p:txBody>
      </p:sp>
      <p:pic>
        <p:nvPicPr>
          <p:cNvPr id="3" name="Picture 2" descr="A graph showing the spread of coronavirus&#10;&#10;Description automatically generated">
            <a:extLst>
              <a:ext uri="{FF2B5EF4-FFF2-40B4-BE49-F238E27FC236}">
                <a16:creationId xmlns:a16="http://schemas.microsoft.com/office/drawing/2014/main" id="{17767E87-7E60-2D91-5E6A-AB250DAA40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83365" y="824345"/>
            <a:ext cx="3689963" cy="3689963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FEC1142-F98A-944A-51C9-C2482C656884}"/>
              </a:ext>
            </a:extLst>
          </p:cNvPr>
          <p:cNvSpPr txBox="1"/>
          <p:nvPr/>
        </p:nvSpPr>
        <p:spPr>
          <a:xfrm>
            <a:off x="4572000" y="4676594"/>
            <a:ext cx="430919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Source: United Nations World Tourism Organization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CE02E8A-5239-71ED-29ED-94A854C9A1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FBF21B20-80CA-4D7D-3122-1C1EC9A919A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Model Speed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6FAB1F88-FF45-B8BD-EE85-06F3B4CB00B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Fastest</a:t>
            </a:r>
            <a:r>
              <a:rPr lang="en-US" sz="1400" b="1" spc="-6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performers,</a:t>
            </a:r>
            <a:r>
              <a:rPr lang="en-US" sz="1400" b="1" spc="-6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400" b="1" spc="-10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ranked:</a:t>
            </a:r>
          </a:p>
          <a:p>
            <a:pPr marL="1555114" indent="0">
              <a:lnSpc>
                <a:spcPct val="100000"/>
              </a:lnSpc>
              <a:spcBef>
                <a:spcPts val="100"/>
              </a:spcBef>
              <a:buNone/>
            </a:pP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Random Forest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Boosting Decision Tree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Support Vector Machine</a:t>
            </a:r>
            <a:endParaRPr lang="en-US" sz="1400" dirty="0"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KNN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Decision Tree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Voting Classifier (Ensemble)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Logistic Regression</a:t>
            </a:r>
          </a:p>
          <a:p>
            <a:pPr marL="2323465" indent="-400050">
              <a:lnSpc>
                <a:spcPct val="100000"/>
              </a:lnSpc>
              <a:spcBef>
                <a:spcPts val="315"/>
              </a:spcBef>
              <a:buAutoNum type="arabicPeriod"/>
              <a:tabLst>
                <a:tab pos="2323465" algn="l"/>
              </a:tabLst>
            </a:pPr>
            <a:r>
              <a:rPr lang="en-US" sz="1400" b="1" spc="-25" dirty="0"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Bagging Decision Tree (Ensemble)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43227047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61269C37-D398-01B9-B69E-49CBE20C46B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D1D3EA25-DABB-1BB0-DCE2-535B2B107F31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3 – NLP Recommender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12004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BF38716-1EEF-A5CD-BF28-4DBFFBE20F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9F97025F-E09E-7E0C-513A-A12FF7AC1D4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Preliminary Recommender Systems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E07EEBF3-40A8-A376-CE7A-133600AA5FE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spcBef>
                <a:spcPts val="1600"/>
              </a:spcBef>
            </a:pPr>
            <a:r>
              <a:rPr lang="en-US" sz="1400" b="1" dirty="0"/>
              <a:t>Cosine similarity provides a metric of how similar two objects are.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In my problem, I would like to know how similar attraction text is to user provided text for travel destinations.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 created two recommender systems using cosine similarity with TD-IDF Vectorization and Count Vectorization.</a:t>
            </a:r>
          </a:p>
          <a:p>
            <a:pPr marL="285750" indent="-285750">
              <a:spcBef>
                <a:spcPts val="1600"/>
              </a:spcBef>
            </a:pPr>
            <a:r>
              <a:rPr lang="en-US" sz="1400" b="1" dirty="0"/>
              <a:t>I choose </a:t>
            </a:r>
            <a:r>
              <a:rPr lang="en-US" sz="1400" b="1" dirty="0">
                <a:solidFill>
                  <a:srgbClr val="00B0F0"/>
                </a:solidFill>
              </a:rPr>
              <a:t>“I want to eat a lot of chocolate and pizza.” </a:t>
            </a:r>
            <a:r>
              <a:rPr lang="en-US" sz="1400" b="1" dirty="0"/>
              <a:t>as my input text.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  As before, TD-IDF Vectorization had slightly better metrics that Count Vectorization.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  <p:extLst>
      <p:ext uri="{BB962C8B-B14F-4D97-AF65-F5344CB8AC3E}">
        <p14:creationId xmlns:p14="http://schemas.microsoft.com/office/powerpoint/2010/main" val="27595371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C1CF8525-ED92-61F6-9415-9CEF503760E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DBB730F5-B0D7-97C1-B78A-A1C67E5D2AF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TD-IDF Vectorization Results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5874C4BA-67B1-B5D6-023A-DFCBC3F3194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5F9BA36-4168-D124-EF33-BFB8B045B6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182" y="1491731"/>
            <a:ext cx="8116433" cy="3296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71858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E15C6EE0-3520-92B5-2F11-D370D84FF3F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25BF748F-59B8-588A-95A8-4E261197525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632850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Count Vectorization Results</a:t>
            </a:r>
            <a:endParaRPr dirty="0"/>
          </a:p>
        </p:txBody>
      </p:sp>
      <p:sp>
        <p:nvSpPr>
          <p:cNvPr id="106" name="Google Shape;106;p16">
            <a:extLst>
              <a:ext uri="{FF2B5EF4-FFF2-40B4-BE49-F238E27FC236}">
                <a16:creationId xmlns:a16="http://schemas.microsoft.com/office/drawing/2014/main" id="{7979E129-CAF5-C771-E6DF-EA0291D8CF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288800"/>
            <a:ext cx="7688700" cy="317236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lang="en-US" sz="1200" b="1"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DF4AE0D2-22AF-7F15-2FF6-5546D778182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8099" y="1478909"/>
            <a:ext cx="7887801" cy="3248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464075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FF9A4-40AA-5577-BF2F-5B0A039FD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88268"/>
            <a:ext cx="7688700" cy="535200"/>
          </a:xfrm>
        </p:spPr>
        <p:txBody>
          <a:bodyPr/>
          <a:lstStyle/>
          <a:p>
            <a:r>
              <a:rPr lang="en-US" dirty="0"/>
              <a:t>BERT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825A2E-1A0B-563D-3E4F-E5357EA98B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27650" y="1711729"/>
            <a:ext cx="7688700" cy="2261100"/>
          </a:xfrm>
        </p:spPr>
        <p:txBody>
          <a:bodyPr/>
          <a:lstStyle/>
          <a:p>
            <a:r>
              <a:rPr lang="en-US" sz="1400" b="1" dirty="0"/>
              <a:t>Unsatisfied with my preliminary NLP recommender systems, I investigated using a Large Language Model.</a:t>
            </a:r>
          </a:p>
          <a:p>
            <a:r>
              <a:rPr lang="en-US" sz="1400" b="1" dirty="0"/>
              <a:t>A good candidate was BERT (Bidirectional Encoder Representations from Transformers).</a:t>
            </a:r>
          </a:p>
          <a:p>
            <a:r>
              <a:rPr lang="en-US" sz="1400" b="1" dirty="0"/>
              <a:t>I used pretrained BERT embeddings from </a:t>
            </a:r>
            <a:r>
              <a:rPr lang="en-US" sz="1400" b="1" dirty="0" err="1"/>
              <a:t>Tensorflow</a:t>
            </a:r>
            <a:r>
              <a:rPr lang="en-US" sz="1400" b="1" dirty="0"/>
              <a:t> Hub to create word embeddings.</a:t>
            </a:r>
          </a:p>
          <a:p>
            <a:r>
              <a:rPr lang="en-US" sz="1400" b="1" dirty="0"/>
              <a:t>Specifically, my implementation was a scaled-down version of </a:t>
            </a:r>
            <a:r>
              <a:rPr lang="en-US" sz="1400" b="1" dirty="0" err="1"/>
              <a:t>bert_un_cased</a:t>
            </a:r>
            <a:r>
              <a:rPr lang="en-US" sz="1400" b="1" dirty="0"/>
              <a:t> which has small pretrained embeddings.</a:t>
            </a:r>
          </a:p>
          <a:p>
            <a:r>
              <a:rPr lang="en-US" sz="1400" b="1" dirty="0"/>
              <a:t>With BERT, the similarity score was significantly higher and the top ten records were all </a:t>
            </a:r>
            <a:r>
              <a:rPr lang="en-US" sz="1400" b="1" dirty="0">
                <a:solidFill>
                  <a:srgbClr val="00B0F0"/>
                </a:solidFill>
              </a:rPr>
              <a:t>above 93%</a:t>
            </a:r>
            <a:r>
              <a:rPr lang="en-US" sz="1400" b="1" dirty="0"/>
              <a:t>.</a:t>
            </a:r>
          </a:p>
          <a:p>
            <a:endParaRPr lang="en-US" sz="1400" b="1" dirty="0">
              <a:solidFill>
                <a:srgbClr val="00B0F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50196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61FBA6-54FD-4B93-DF68-5106FC557B4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E23FCE-BAD1-D4D0-006D-E65F0D83B7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650" y="688268"/>
            <a:ext cx="7688700" cy="535200"/>
          </a:xfrm>
        </p:spPr>
        <p:txBody>
          <a:bodyPr/>
          <a:lstStyle/>
          <a:p>
            <a:r>
              <a:rPr lang="en-US" dirty="0"/>
              <a:t>BERT Results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091C739-200B-1870-2E80-9046215252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182" y="1358383"/>
            <a:ext cx="8802328" cy="32580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8924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F0533BB1-159F-36EA-E9FF-20EA70AF21B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85473D8D-1B0C-64B1-5B0A-3D7AD6DE9DB7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4 – Dash App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3846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17A22D-FAF5-C852-63DA-2C59B04ADD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986E91-2F23-172A-8D23-513AF03B32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106" y="-20782"/>
            <a:ext cx="7688700" cy="535200"/>
          </a:xfrm>
        </p:spPr>
        <p:txBody>
          <a:bodyPr/>
          <a:lstStyle/>
          <a:p>
            <a:r>
              <a:rPr lang="en-US" dirty="0"/>
              <a:t>Dash App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940ABAE-7B04-70C4-B21A-A0AD9AEE747B}"/>
              </a:ext>
            </a:extLst>
          </p:cNvPr>
          <p:cNvSpPr txBox="1"/>
          <p:nvPr/>
        </p:nvSpPr>
        <p:spPr>
          <a:xfrm>
            <a:off x="2286000" y="2402276"/>
            <a:ext cx="457200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Dash App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85106D13-E6A0-8B1D-F437-EF542F899A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106" y="514418"/>
            <a:ext cx="7844650" cy="44414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03620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D7DD19F3-C73C-9346-9656-1B56721A60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4A9795AE-D417-FABD-A016-4E42E689CF00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665605" y="1620323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5 – Conclusion and Recommendations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75933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5"/>
          <p:cNvSpPr txBox="1">
            <a:spLocks noGrp="1"/>
          </p:cNvSpPr>
          <p:nvPr>
            <p:ph type="title"/>
          </p:nvPr>
        </p:nvSpPr>
        <p:spPr>
          <a:xfrm>
            <a:off x="727650" y="577432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Aim and Detail</a:t>
            </a:r>
            <a:endParaRPr dirty="0"/>
          </a:p>
        </p:txBody>
      </p:sp>
      <p:sp>
        <p:nvSpPr>
          <p:cNvPr id="100" name="Google Shape;100;p15"/>
          <p:cNvSpPr txBox="1">
            <a:spLocks noGrp="1"/>
          </p:cNvSpPr>
          <p:nvPr>
            <p:ph type="body" idx="1"/>
          </p:nvPr>
        </p:nvSpPr>
        <p:spPr>
          <a:xfrm>
            <a:off x="727650" y="1112632"/>
            <a:ext cx="8143200" cy="395120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There are five parts of the project:</a:t>
            </a:r>
            <a:endParaRPr sz="1600" b="1" dirty="0"/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Scrape activities from 30 travel destinations in Trip Advisor.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Perform data analysis and modeling.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Make an NLP recommender system to predict future travel destinations.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Create a Dash app to make personalized travel recommendations.</a:t>
            </a:r>
            <a:r>
              <a:rPr lang="en-GB" sz="1600" b="1" dirty="0"/>
              <a:t> </a:t>
            </a:r>
          </a:p>
          <a:p>
            <a:pPr marL="457200" lvl="0" indent="-31750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AutoNum type="arabicParenR"/>
            </a:pPr>
            <a:r>
              <a:rPr lang="en-US" sz="1600" b="1" dirty="0"/>
              <a:t>Discuss future research and enhancements.</a:t>
            </a:r>
            <a:endParaRPr sz="1600" b="1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Conclusion</a:t>
            </a:r>
            <a:endParaRPr dirty="0"/>
          </a:p>
        </p:txBody>
      </p:sp>
      <p:sp>
        <p:nvSpPr>
          <p:cNvPr id="234" name="Google Shape;234;p34"/>
          <p:cNvSpPr txBox="1">
            <a:spLocks noGrp="1"/>
          </p:cNvSpPr>
          <p:nvPr>
            <p:ph type="body" idx="1"/>
          </p:nvPr>
        </p:nvSpPr>
        <p:spPr>
          <a:xfrm>
            <a:off x="727650" y="1352142"/>
            <a:ext cx="7688700" cy="319314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400" b="1" dirty="0"/>
              <a:t>•  </a:t>
            </a:r>
            <a:r>
              <a:rPr lang="en-US" sz="1400" b="1" dirty="0"/>
              <a:t>Applying  TD-IDF Vectorization with the Complement Bayes Estimator and Unigrams and Bigrams had the best performance metrics. This model had </a:t>
            </a:r>
            <a:r>
              <a:rPr lang="en-US" sz="1400" b="1" dirty="0">
                <a:solidFill>
                  <a:srgbClr val="00B0F0"/>
                </a:solidFill>
              </a:rPr>
              <a:t>96.26% </a:t>
            </a:r>
            <a:r>
              <a:rPr lang="en-US" sz="1400" b="1" dirty="0"/>
              <a:t>accuracy in Train and </a:t>
            </a:r>
            <a:r>
              <a:rPr lang="en-US" sz="1400" b="1" dirty="0">
                <a:solidFill>
                  <a:srgbClr val="00B0F0"/>
                </a:solidFill>
              </a:rPr>
              <a:t>52.04%</a:t>
            </a:r>
            <a:r>
              <a:rPr lang="en-US" sz="1400" b="1" dirty="0"/>
              <a:t> accuracy in Test.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The </a:t>
            </a:r>
            <a:r>
              <a:rPr lang="en-GB" sz="1400" b="1" dirty="0">
                <a:solidFill>
                  <a:srgbClr val="00B0F0"/>
                </a:solidFill>
              </a:rPr>
              <a:t>44% difference</a:t>
            </a:r>
            <a:r>
              <a:rPr lang="en-GB" sz="1400" b="1" dirty="0"/>
              <a:t> between Train and Test suggests that the distribution of data in the Test set might be different from what is in Train. I suspect that the </a:t>
            </a:r>
            <a:r>
              <a:rPr lang="en-US" sz="1400" b="1" dirty="0"/>
              <a:t>53,164 attraction values have repeated text that harms generalizing models to new data.</a:t>
            </a:r>
            <a:endParaRPr lang="en-GB"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BERT performs significantly better than TD-IDF Vectorization and Count Vectorization and achieves similarity scores </a:t>
            </a:r>
            <a:r>
              <a:rPr lang="en-US" sz="1400" b="1" dirty="0">
                <a:solidFill>
                  <a:srgbClr val="00B0F0"/>
                </a:solidFill>
              </a:rPr>
              <a:t>above 93%</a:t>
            </a:r>
            <a:r>
              <a:rPr lang="en-US" sz="1400" b="1" dirty="0"/>
              <a:t>. 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An interactive Dash app provides greater flexibility and vibrancy for NLP Recommender Systems.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E762944A-85BA-D536-7C68-A5D4723ADA2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E5E22DC0-E584-9BFF-243E-791312162CC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Real World Applications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C1F74744-293E-7CCE-81A3-4FC9FDC16C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287449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GB" b="1" dirty="0"/>
              <a:t> </a:t>
            </a:r>
            <a:r>
              <a:rPr lang="en-US" b="1" dirty="0"/>
              <a:t>The NLP Recommender System could be combined with existing travel apps (Trip Advisor, Expedia, Kayak, etc.) to give personal travel recommendations based on a few key words.</a:t>
            </a:r>
            <a:endParaRPr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GB" b="1" dirty="0"/>
              <a:t> </a:t>
            </a:r>
            <a:r>
              <a:rPr lang="en-US" b="1" dirty="0"/>
              <a:t>The NLP Recommender System could also be integrated into chat bots (such as GPT-4 or Gemini) to give users personalized recommendations. The same sort of analysis would apply to any NLP Recommender System using key words to provide recommendations.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• </a:t>
            </a:r>
            <a:r>
              <a:rPr lang="en-US" b="1" dirty="0"/>
              <a:t> Public travel authorities could purchase and promote their own versions of NLP Recommender Systems for their specific travel destinations.</a:t>
            </a:r>
          </a:p>
          <a:p>
            <a:pPr marL="0" indent="0">
              <a:spcBef>
                <a:spcPts val="1600"/>
              </a:spcBef>
              <a:buNone/>
            </a:pPr>
            <a:r>
              <a:rPr lang="en-US" dirty="0"/>
              <a:t>• </a:t>
            </a:r>
            <a:r>
              <a:rPr lang="en-US" b="1" dirty="0"/>
              <a:t> Instead of searching for information on Google or Trip Advisor, users could go to a website or app with a wide range of NLP Recommender Systems and find personalized recommendations.</a:t>
            </a:r>
          </a:p>
          <a:p>
            <a:pPr marL="0" indent="0">
              <a:spcBef>
                <a:spcPts val="1600"/>
              </a:spcBef>
              <a:buNone/>
            </a:pPr>
            <a:endParaRPr lang="en-US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2559469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FCA67E6A-37D1-C2F7-3719-E1CF338987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8DE408E8-BBBA-BF9D-5064-37CD60DD29E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Recommendations for Future Research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E6D770FB-8F37-9533-439E-6A0CC33A2E7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3200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 </a:t>
            </a:r>
            <a:r>
              <a:rPr lang="en-US" sz="1400" b="1" dirty="0"/>
              <a:t>Explore other LLMs: I used </a:t>
            </a:r>
            <a:r>
              <a:rPr lang="en-US" sz="1400" b="1" dirty="0" err="1"/>
              <a:t>Tensflow</a:t>
            </a:r>
            <a:r>
              <a:rPr lang="en-US" sz="1400" b="1" dirty="0"/>
              <a:t> Hub (which hosts a variety of pretrained models). One could also explore transfer learning in models such as GPT-3 and </a:t>
            </a:r>
            <a:r>
              <a:rPr lang="en-US" sz="1400" b="1" dirty="0" err="1"/>
              <a:t>RoBERTa</a:t>
            </a:r>
            <a:r>
              <a:rPr lang="en-US" sz="1400" b="1" dirty="0"/>
              <a:t> for potential advantages in their use case.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US" sz="1400" b="1" dirty="0"/>
              <a:t>Apply Deep Neural Networks: Further testing could be performed against a dense neural network or convnet with several dropout layers to prevent overfitting.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dirty="0"/>
              <a:t>• </a:t>
            </a:r>
            <a:r>
              <a:rPr lang="en-US" sz="1400" b="1" dirty="0"/>
              <a:t>Explore collaborative filtering and matrix factorization as alternative techniques for recommender systems.</a:t>
            </a: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Gather travel data for more locations in Trip Advisor or locations outside of Trip Advisor.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GB" sz="1400" b="1" dirty="0"/>
              <a:t>• </a:t>
            </a:r>
            <a:r>
              <a:rPr lang="en-US" sz="1400" b="1" dirty="0"/>
              <a:t>Further investigate the cause of the performance drop between Train and Test.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821164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2">
          <a:extLst>
            <a:ext uri="{FF2B5EF4-FFF2-40B4-BE49-F238E27FC236}">
              <a16:creationId xmlns:a16="http://schemas.microsoft.com/office/drawing/2014/main" id="{4945A4A9-9463-5FCA-9C50-2DF1D3E3E6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>
            <a:extLst>
              <a:ext uri="{FF2B5EF4-FFF2-40B4-BE49-F238E27FC236}">
                <a16:creationId xmlns:a16="http://schemas.microsoft.com/office/drawing/2014/main" id="{D8261DED-7649-D77B-51C2-DE2697FCFC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727650" y="598213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Questions/Discussion</a:t>
            </a:r>
            <a:endParaRPr dirty="0"/>
          </a:p>
        </p:txBody>
      </p:sp>
      <p:sp>
        <p:nvSpPr>
          <p:cNvPr id="234" name="Google Shape;234;p34">
            <a:extLst>
              <a:ext uri="{FF2B5EF4-FFF2-40B4-BE49-F238E27FC236}">
                <a16:creationId xmlns:a16="http://schemas.microsoft.com/office/drawing/2014/main" id="{A13719B2-A034-A9D9-E8B8-5B69C919A25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27650" y="1441199"/>
            <a:ext cx="7688700" cy="32000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•  </a:t>
            </a:r>
            <a:r>
              <a:rPr lang="en-US" sz="1400" b="1" dirty="0"/>
              <a:t>What other techniques could be used to measure discrepancies between Train and Test?</a:t>
            </a:r>
          </a:p>
          <a:p>
            <a:pPr marL="0" indent="0">
              <a:buNone/>
            </a:pPr>
            <a:r>
              <a:rPr lang="en-GB" sz="1400" dirty="0"/>
              <a:t>•  </a:t>
            </a:r>
            <a:r>
              <a:rPr lang="en-US" sz="1400" b="1" dirty="0"/>
              <a:t>Could common words between attractions or non-English text be causing a significant performance loss in Test?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1400" b="1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400" b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591321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>
          <a:extLst>
            <a:ext uri="{FF2B5EF4-FFF2-40B4-BE49-F238E27FC236}">
              <a16:creationId xmlns:a16="http://schemas.microsoft.com/office/drawing/2014/main" id="{F4658A4F-5568-AD46-9EA6-BB498EC4EB1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>
            <a:extLst>
              <a:ext uri="{FF2B5EF4-FFF2-40B4-BE49-F238E27FC236}">
                <a16:creationId xmlns:a16="http://schemas.microsoft.com/office/drawing/2014/main" id="{972D6EA2-E6C7-980B-26DE-F580010C70F6}"/>
              </a:ext>
            </a:extLst>
          </p:cNvPr>
          <p:cNvSpPr txBox="1">
            <a:spLocks noGrp="1"/>
          </p:cNvSpPr>
          <p:nvPr>
            <p:ph type="ctrTitle"/>
          </p:nvPr>
        </p:nvSpPr>
        <p:spPr>
          <a:xfrm>
            <a:off x="727950" y="1800432"/>
            <a:ext cx="7688100" cy="885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Part 1 – Web Scraping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22105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/>
          <p:cNvSpPr txBox="1">
            <a:spLocks noGrp="1"/>
          </p:cNvSpPr>
          <p:nvPr>
            <p:ph type="title"/>
          </p:nvPr>
        </p:nvSpPr>
        <p:spPr>
          <a:xfrm>
            <a:off x="727650" y="618995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Data Gathered</a:t>
            </a:r>
            <a:endParaRPr dirty="0"/>
          </a:p>
        </p:txBody>
      </p:sp>
      <p:sp>
        <p:nvSpPr>
          <p:cNvPr id="106" name="Google Shape;106;p16"/>
          <p:cNvSpPr txBox="1">
            <a:spLocks noGrp="1"/>
          </p:cNvSpPr>
          <p:nvPr>
            <p:ph type="body" idx="1"/>
          </p:nvPr>
        </p:nvSpPr>
        <p:spPr>
          <a:xfrm>
            <a:off x="727650" y="1441200"/>
            <a:ext cx="7688700" cy="226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Used Beautiful Soup to scrape 56,109 activities from 30 destinations in Trip Advisor.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 53,164 of the 56,109 activities are unique. </a:t>
            </a:r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-US" sz="1400" b="1" dirty="0"/>
              <a:t>• I scraped up to 3,000 activities at the 30 travel destinations.</a:t>
            </a:r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endParaRPr b="1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98DC9F37-B697-F31E-1CCE-C02C79912D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C094C399-74F7-6632-18CE-A7A3741387C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4032" y="60790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Tokyo, Japan</a:t>
            </a:r>
            <a:endParaRPr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6EE5362-D710-6067-FEC9-070CBAA441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7227" y="1408580"/>
            <a:ext cx="3328973" cy="3451284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9C11BF06-8E78-544C-723C-FC8D5A1F20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08672" y="507571"/>
            <a:ext cx="4354060" cy="1584248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7584BB9-5540-56F1-4FAD-1307019DBDF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15448" y="2070657"/>
            <a:ext cx="4347284" cy="1499604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1AFFFED-927B-0623-9FAB-6556D6A7B2A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5448" y="3570261"/>
            <a:ext cx="4255716" cy="14404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8044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A391FD6-D511-DE5A-DC21-1ECBEAF4CA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1E70F764-0B66-DB31-A6C7-38FA4E82712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674032" y="607908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Cairo, Egypt</a:t>
            </a:r>
            <a:endParaRPr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2EDE29F-5294-DDFC-D48A-3834A88694C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9814" y="1276336"/>
            <a:ext cx="3306550" cy="36745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C406AB4-8B53-F1DB-0E78-089FDC0E4A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66364" y="583737"/>
            <a:ext cx="4243673" cy="1446141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6AB58797-B86A-2C14-3C27-C9C0453D663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038" y="2029878"/>
            <a:ext cx="4446694" cy="148048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9630E3F5-33C6-B406-4D1D-E209BBC93A6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16038" y="3540072"/>
            <a:ext cx="4048732" cy="1352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28140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443FB28-9B95-99D8-5616-B415F57466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678F9F-7791-EBFA-77F4-8EDC938FBD9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032" y="618995"/>
            <a:ext cx="7688700" cy="535200"/>
          </a:xfrm>
        </p:spPr>
        <p:txBody>
          <a:bodyPr/>
          <a:lstStyle/>
          <a:p>
            <a:r>
              <a:rPr lang="en-US" dirty="0"/>
              <a:t>Word Clouds</a:t>
            </a:r>
          </a:p>
        </p:txBody>
      </p:sp>
      <p:pic>
        <p:nvPicPr>
          <p:cNvPr id="5" name="Picture 4" descr="A word cloud with text&#10;&#10;Description automatically generated">
            <a:extLst>
              <a:ext uri="{FF2B5EF4-FFF2-40B4-BE49-F238E27FC236}">
                <a16:creationId xmlns:a16="http://schemas.microsoft.com/office/drawing/2014/main" id="{25803D0D-D866-3E97-94B2-235EDD312E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8197" y="1484205"/>
            <a:ext cx="4364182" cy="2358534"/>
          </a:xfrm>
          <a:prstGeom prst="rect">
            <a:avLst/>
          </a:prstGeom>
        </p:spPr>
      </p:pic>
      <p:pic>
        <p:nvPicPr>
          <p:cNvPr id="7" name="Picture 6" descr="A close up of words&#10;&#10;Description automatically generated">
            <a:extLst>
              <a:ext uri="{FF2B5EF4-FFF2-40B4-BE49-F238E27FC236}">
                <a16:creationId xmlns:a16="http://schemas.microsoft.com/office/drawing/2014/main" id="{FBB264C8-917A-7767-733F-8509A1B72D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1620" y="1484205"/>
            <a:ext cx="4364184" cy="2358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76132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>
          <a:extLst>
            <a:ext uri="{FF2B5EF4-FFF2-40B4-BE49-F238E27FC236}">
              <a16:creationId xmlns:a16="http://schemas.microsoft.com/office/drawing/2014/main" id="{48D77E65-234A-37AB-EE15-5AE19E07058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6">
            <a:extLst>
              <a:ext uri="{FF2B5EF4-FFF2-40B4-BE49-F238E27FC236}">
                <a16:creationId xmlns:a16="http://schemas.microsoft.com/office/drawing/2014/main" id="{AA2C344F-41E6-7F99-9CC6-44EC5BA0367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09904" y="606216"/>
            <a:ext cx="7688700" cy="53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dirty="0"/>
              <a:t>Attractions</a:t>
            </a:r>
            <a:r>
              <a:rPr lang="en-GB" dirty="0"/>
              <a:t> </a:t>
            </a:r>
            <a:endParaRPr dirty="0"/>
          </a:p>
        </p:txBody>
      </p:sp>
      <p:pic>
        <p:nvPicPr>
          <p:cNvPr id="10" name="Picture 9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C26F7754-315D-68E3-2EBE-AAC5009943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05893" y="606216"/>
            <a:ext cx="6357075" cy="438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289808"/>
      </p:ext>
    </p:extLst>
  </p:cSld>
  <p:clrMapOvr>
    <a:masterClrMapping/>
  </p:clrMapOvr>
</p:sld>
</file>

<file path=ppt/theme/theme1.xml><?xml version="1.0" encoding="utf-8"?>
<a:theme xmlns:a="http://schemas.openxmlformats.org/drawingml/2006/main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3328</TotalTime>
  <Words>1147</Words>
  <Application>Microsoft Office PowerPoint</Application>
  <PresentationFormat>On-screen Show (16:9)</PresentationFormat>
  <Paragraphs>139</Paragraphs>
  <Slides>33</Slides>
  <Notes>28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Lato</vt:lpstr>
      <vt:lpstr>Arial</vt:lpstr>
      <vt:lpstr>Raleway</vt:lpstr>
      <vt:lpstr>Streamline</vt:lpstr>
      <vt:lpstr>Final Capstone</vt:lpstr>
      <vt:lpstr>Introduction</vt:lpstr>
      <vt:lpstr>Project Aim and Detail</vt:lpstr>
      <vt:lpstr>Part 1 – Web Scraping</vt:lpstr>
      <vt:lpstr>Data Gathered</vt:lpstr>
      <vt:lpstr>Tokyo, Japan</vt:lpstr>
      <vt:lpstr>Cairo, Egypt</vt:lpstr>
      <vt:lpstr>Word Clouds</vt:lpstr>
      <vt:lpstr>Attractions </vt:lpstr>
      <vt:lpstr>Most Frequent Words</vt:lpstr>
      <vt:lpstr>Part 2 – Data Analysis and Modeling</vt:lpstr>
      <vt:lpstr>Data Cleaning</vt:lpstr>
      <vt:lpstr>Model Setup: Features and Target</vt:lpstr>
      <vt:lpstr>Model Setup: Train and Test</vt:lpstr>
      <vt:lpstr>Establishing a Baseline</vt:lpstr>
      <vt:lpstr>Model Comparison</vt:lpstr>
      <vt:lpstr>Model Selection</vt:lpstr>
      <vt:lpstr>Model Results</vt:lpstr>
      <vt:lpstr>Model Performance</vt:lpstr>
      <vt:lpstr>Model Speed</vt:lpstr>
      <vt:lpstr>Part 3 – NLP Recommender System</vt:lpstr>
      <vt:lpstr>Preliminary Recommender Systems</vt:lpstr>
      <vt:lpstr>TD-IDF Vectorization Results</vt:lpstr>
      <vt:lpstr>Count Vectorization Results</vt:lpstr>
      <vt:lpstr>BERT</vt:lpstr>
      <vt:lpstr>BERT Results</vt:lpstr>
      <vt:lpstr>Part 4 – Dash App</vt:lpstr>
      <vt:lpstr>Dash App</vt:lpstr>
      <vt:lpstr>Part 5 – Conclusion and Recommendations</vt:lpstr>
      <vt:lpstr>Conclusion</vt:lpstr>
      <vt:lpstr>Real World Applications</vt:lpstr>
      <vt:lpstr>Recommendations for Future Research</vt:lpstr>
      <vt:lpstr>Questions/Discussion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Final Capstone</dc:title>
  <dc:creator>Matthew Kehoe</dc:creator>
  <cp:lastModifiedBy>mkehoe</cp:lastModifiedBy>
  <cp:revision>12</cp:revision>
  <dcterms:modified xsi:type="dcterms:W3CDTF">2024-02-09T06:01:42Z</dcterms:modified>
</cp:coreProperties>
</file>